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7" r:id="rId3"/>
    <p:sldId id="311" r:id="rId4"/>
    <p:sldId id="265" r:id="rId5"/>
    <p:sldId id="303" r:id="rId6"/>
    <p:sldId id="312" r:id="rId7"/>
    <p:sldId id="313" r:id="rId8"/>
    <p:sldId id="304" r:id="rId9"/>
    <p:sldId id="307" r:id="rId10"/>
    <p:sldId id="308" r:id="rId11"/>
    <p:sldId id="309" r:id="rId12"/>
    <p:sldId id="31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A2583A2-DD7C-4C95-B753-C08F718CF0C3}" type="datetimeFigureOut">
              <a:rPr lang="en-IN" smtClean="0"/>
              <a:t>19-11-2020</a:t>
            </a:fld>
            <a:endParaRPr lang="en-IN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4F4CE0C-57E4-4FEE-A5E2-13934EB59B4D}" type="slidenum">
              <a:rPr lang="en-IN" smtClean="0"/>
              <a:t>‹#›</a:t>
            </a:fld>
            <a:endParaRPr lang="en-IN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Turing Machines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/>
              <a:t>Examples  Set </a:t>
            </a:r>
            <a:r>
              <a:rPr lang="en-US" dirty="0" smtClean="0"/>
              <a:t>3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4038600"/>
            <a:ext cx="7854696" cy="175260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---</a:t>
            </a:r>
            <a:r>
              <a:rPr lang="en-US" sz="3200" b="1" dirty="0" err="1" smtClean="0"/>
              <a:t>Sakshi</a:t>
            </a:r>
            <a:r>
              <a:rPr lang="en-US" sz="3200" b="1" dirty="0" smtClean="0"/>
              <a:t>   </a:t>
            </a:r>
            <a:r>
              <a:rPr lang="en-US" sz="3200" b="1" dirty="0" err="1" smtClean="0"/>
              <a:t>Surve</a:t>
            </a:r>
            <a:r>
              <a:rPr lang="en-US" sz="3200" b="1" dirty="0" smtClean="0"/>
              <a:t>  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260511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47" t="24455" r="-5968" b="17358"/>
          <a:stretch/>
        </p:blipFill>
        <p:spPr bwMode="auto">
          <a:xfrm rot="16200000">
            <a:off x="2315499" y="-503906"/>
            <a:ext cx="4741606" cy="8001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588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625"/>
          <a:stretch/>
        </p:blipFill>
        <p:spPr bwMode="auto">
          <a:xfrm>
            <a:off x="0" y="0"/>
            <a:ext cx="9144000" cy="701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33175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TM with Transition Diagram :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905000"/>
            <a:ext cx="7924800" cy="4495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04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13 . Design a TM to reverse input string  ∑ = {</a:t>
            </a:r>
            <a:r>
              <a:rPr lang="en-US" dirty="0" err="1" smtClean="0"/>
              <a:t>a,b</a:t>
            </a:r>
            <a:r>
              <a:rPr lang="en-US" dirty="0" smtClean="0"/>
              <a:t>}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  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2166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" r="4355"/>
          <a:stretch/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602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2286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Transition Mapping Function :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            </a:t>
            </a:r>
          </a:p>
          <a:p>
            <a:pPr marL="0" indent="0">
              <a:buNone/>
            </a:pPr>
            <a:r>
              <a:rPr lang="en-US" dirty="0" smtClean="0"/>
              <a:t>			   		   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                        	</a:t>
            </a:r>
            <a:endParaRPr lang="en-IN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1831258"/>
            <a:ext cx="8534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295400" y="1371600"/>
            <a:ext cx="0" cy="4953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09600" y="2438400"/>
            <a:ext cx="6096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q1</a:t>
            </a:r>
            <a:endParaRPr lang="en-IN" dirty="0"/>
          </a:p>
        </p:txBody>
      </p:sp>
      <p:sp>
        <p:nvSpPr>
          <p:cNvPr id="12" name="Rectangle 11"/>
          <p:cNvSpPr/>
          <p:nvPr/>
        </p:nvSpPr>
        <p:spPr>
          <a:xfrm>
            <a:off x="609600" y="1905000"/>
            <a:ext cx="609600" cy="590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q0</a:t>
            </a:r>
            <a:endParaRPr lang="en-IN" dirty="0"/>
          </a:p>
        </p:txBody>
      </p:sp>
      <p:sp>
        <p:nvSpPr>
          <p:cNvPr id="13" name="Rectangle 12"/>
          <p:cNvSpPr/>
          <p:nvPr/>
        </p:nvSpPr>
        <p:spPr>
          <a:xfrm>
            <a:off x="1447800" y="18669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(q0, a, R)</a:t>
            </a:r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1371600" y="24765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(q4,*, R)</a:t>
            </a:r>
            <a:endParaRPr lang="en-IN" dirty="0"/>
          </a:p>
        </p:txBody>
      </p:sp>
      <p:sp>
        <p:nvSpPr>
          <p:cNvPr id="15" name="Rectangle 14"/>
          <p:cNvSpPr/>
          <p:nvPr/>
        </p:nvSpPr>
        <p:spPr>
          <a:xfrm>
            <a:off x="3276600" y="24384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(q2, *,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18" name="Rectangle 17"/>
          <p:cNvSpPr/>
          <p:nvPr/>
        </p:nvSpPr>
        <p:spPr>
          <a:xfrm>
            <a:off x="3733800" y="1162050"/>
            <a:ext cx="609600" cy="590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  <a:endParaRPr lang="en-IN" dirty="0"/>
          </a:p>
        </p:txBody>
      </p:sp>
      <p:sp>
        <p:nvSpPr>
          <p:cNvPr id="19" name="Rectangle 18"/>
          <p:cNvSpPr/>
          <p:nvPr/>
        </p:nvSpPr>
        <p:spPr>
          <a:xfrm>
            <a:off x="1676400" y="1219200"/>
            <a:ext cx="609600" cy="590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endParaRPr lang="en-IN" dirty="0"/>
          </a:p>
        </p:txBody>
      </p:sp>
      <p:sp>
        <p:nvSpPr>
          <p:cNvPr id="20" name="Rectangle 19"/>
          <p:cNvSpPr/>
          <p:nvPr/>
        </p:nvSpPr>
        <p:spPr>
          <a:xfrm>
            <a:off x="7772400" y="1172497"/>
            <a:ext cx="609600" cy="590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</a:t>
            </a:r>
            <a:endParaRPr lang="en-IN" dirty="0"/>
          </a:p>
        </p:txBody>
      </p:sp>
      <p:sp>
        <p:nvSpPr>
          <p:cNvPr id="23" name="Rectangle 22"/>
          <p:cNvSpPr/>
          <p:nvPr/>
        </p:nvSpPr>
        <p:spPr>
          <a:xfrm>
            <a:off x="609600" y="2971800"/>
            <a:ext cx="6096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q2</a:t>
            </a:r>
            <a:endParaRPr lang="en-IN" dirty="0"/>
          </a:p>
        </p:txBody>
      </p:sp>
      <p:sp>
        <p:nvSpPr>
          <p:cNvPr id="24" name="Rectangle 23"/>
          <p:cNvSpPr/>
          <p:nvPr/>
        </p:nvSpPr>
        <p:spPr>
          <a:xfrm>
            <a:off x="1447800" y="5181600"/>
            <a:ext cx="138389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Final State</a:t>
            </a:r>
            <a:endParaRPr lang="en-IN" dirty="0"/>
          </a:p>
        </p:txBody>
      </p:sp>
      <p:sp>
        <p:nvSpPr>
          <p:cNvPr id="21" name="Rectangle 20"/>
          <p:cNvSpPr/>
          <p:nvPr/>
        </p:nvSpPr>
        <p:spPr>
          <a:xfrm>
            <a:off x="5791200" y="1143000"/>
            <a:ext cx="609600" cy="59055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*</a:t>
            </a:r>
            <a:endParaRPr lang="en-IN" dirty="0"/>
          </a:p>
        </p:txBody>
      </p:sp>
      <p:sp>
        <p:nvSpPr>
          <p:cNvPr id="27" name="Rectangle 26"/>
          <p:cNvSpPr/>
          <p:nvPr/>
        </p:nvSpPr>
        <p:spPr>
          <a:xfrm>
            <a:off x="1447800" y="36195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(q3, a, </a:t>
            </a:r>
            <a:r>
              <a:rPr lang="en-US" dirty="0"/>
              <a:t>L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28" name="Rectangle 27"/>
          <p:cNvSpPr/>
          <p:nvPr/>
        </p:nvSpPr>
        <p:spPr>
          <a:xfrm>
            <a:off x="7543800" y="24384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(</a:t>
            </a:r>
            <a:r>
              <a:rPr lang="en-US" smtClean="0"/>
              <a:t>q5, </a:t>
            </a:r>
            <a:r>
              <a:rPr lang="en-US" dirty="0"/>
              <a:t>B</a:t>
            </a:r>
            <a:r>
              <a:rPr lang="en-US" dirty="0" smtClean="0"/>
              <a:t>, </a:t>
            </a:r>
            <a:r>
              <a:rPr lang="en-US" dirty="0"/>
              <a:t>N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29" name="Rectangle 28"/>
          <p:cNvSpPr/>
          <p:nvPr/>
        </p:nvSpPr>
        <p:spPr>
          <a:xfrm>
            <a:off x="5562600" y="36195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(q1, </a:t>
            </a:r>
            <a:r>
              <a:rPr lang="en-US" dirty="0"/>
              <a:t>*</a:t>
            </a:r>
            <a:r>
              <a:rPr lang="en-US" dirty="0" smtClean="0"/>
              <a:t>, L)</a:t>
            </a:r>
            <a:endParaRPr lang="en-IN" dirty="0"/>
          </a:p>
        </p:txBody>
      </p:sp>
      <p:sp>
        <p:nvSpPr>
          <p:cNvPr id="30" name="Rectangle 29"/>
          <p:cNvSpPr/>
          <p:nvPr/>
        </p:nvSpPr>
        <p:spPr>
          <a:xfrm>
            <a:off x="7543800" y="18669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(q1, B, </a:t>
            </a:r>
            <a:r>
              <a:rPr lang="en-US" dirty="0"/>
              <a:t>L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31" name="Rectangle 30"/>
          <p:cNvSpPr/>
          <p:nvPr/>
        </p:nvSpPr>
        <p:spPr>
          <a:xfrm>
            <a:off x="609600" y="4191000"/>
            <a:ext cx="6096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q4</a:t>
            </a:r>
            <a:endParaRPr lang="en-IN" dirty="0"/>
          </a:p>
        </p:txBody>
      </p:sp>
      <p:sp>
        <p:nvSpPr>
          <p:cNvPr id="32" name="Rectangle 31"/>
          <p:cNvSpPr/>
          <p:nvPr/>
        </p:nvSpPr>
        <p:spPr>
          <a:xfrm>
            <a:off x="7543800" y="43053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</a:t>
            </a:r>
            <a:r>
              <a:rPr lang="en-US" dirty="0" smtClean="0"/>
              <a:t>q3, </a:t>
            </a:r>
            <a:r>
              <a:rPr lang="en-US" dirty="0"/>
              <a:t>a</a:t>
            </a:r>
            <a:r>
              <a:rPr lang="en-US" dirty="0" smtClean="0"/>
              <a:t>, </a:t>
            </a:r>
            <a:r>
              <a:rPr lang="en-US" dirty="0"/>
              <a:t>L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33" name="Rectangle 32"/>
          <p:cNvSpPr/>
          <p:nvPr/>
        </p:nvSpPr>
        <p:spPr>
          <a:xfrm>
            <a:off x="685800" y="5105400"/>
            <a:ext cx="6096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q5</a:t>
            </a:r>
            <a:endParaRPr lang="en-IN" dirty="0"/>
          </a:p>
        </p:txBody>
      </p:sp>
      <p:sp>
        <p:nvSpPr>
          <p:cNvPr id="35" name="Rectangle 34"/>
          <p:cNvSpPr/>
          <p:nvPr/>
        </p:nvSpPr>
        <p:spPr>
          <a:xfrm>
            <a:off x="5486400" y="19812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--------</a:t>
            </a:r>
            <a:endParaRPr lang="en-IN" dirty="0"/>
          </a:p>
        </p:txBody>
      </p:sp>
      <p:sp>
        <p:nvSpPr>
          <p:cNvPr id="44" name="Rectangle 43"/>
          <p:cNvSpPr/>
          <p:nvPr/>
        </p:nvSpPr>
        <p:spPr>
          <a:xfrm>
            <a:off x="3200400" y="1919134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(q0, b, R)</a:t>
            </a:r>
            <a:endParaRPr lang="en-IN" dirty="0"/>
          </a:p>
        </p:txBody>
      </p:sp>
      <p:sp>
        <p:nvSpPr>
          <p:cNvPr id="45" name="Rectangle 44"/>
          <p:cNvSpPr/>
          <p:nvPr/>
        </p:nvSpPr>
        <p:spPr>
          <a:xfrm>
            <a:off x="5562600" y="24384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(q1, *, L)</a:t>
            </a:r>
            <a:endParaRPr lang="en-IN" dirty="0"/>
          </a:p>
        </p:txBody>
      </p:sp>
      <p:sp>
        <p:nvSpPr>
          <p:cNvPr id="46" name="Rectangle 45"/>
          <p:cNvSpPr/>
          <p:nvPr/>
        </p:nvSpPr>
        <p:spPr>
          <a:xfrm>
            <a:off x="1447800" y="30861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(q2, </a:t>
            </a:r>
            <a:r>
              <a:rPr lang="en-US" dirty="0"/>
              <a:t>a</a:t>
            </a:r>
            <a:r>
              <a:rPr lang="en-US" dirty="0" smtClean="0"/>
              <a:t>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47" name="Rectangle 46"/>
          <p:cNvSpPr/>
          <p:nvPr/>
        </p:nvSpPr>
        <p:spPr>
          <a:xfrm>
            <a:off x="3276600" y="30099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(q2, b,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48" name="Rectangle 47"/>
          <p:cNvSpPr/>
          <p:nvPr/>
        </p:nvSpPr>
        <p:spPr>
          <a:xfrm>
            <a:off x="5562600" y="29718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(q2, *,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49" name="Rectangle 48"/>
          <p:cNvSpPr/>
          <p:nvPr/>
        </p:nvSpPr>
        <p:spPr>
          <a:xfrm>
            <a:off x="7543800" y="29718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(q3, </a:t>
            </a:r>
            <a:r>
              <a:rPr lang="en-US" dirty="0"/>
              <a:t>b</a:t>
            </a:r>
            <a:r>
              <a:rPr lang="en-US" dirty="0" smtClean="0"/>
              <a:t>, </a:t>
            </a:r>
            <a:r>
              <a:rPr lang="en-US" dirty="0"/>
              <a:t>L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50" name="Rectangle 49"/>
          <p:cNvSpPr/>
          <p:nvPr/>
        </p:nvSpPr>
        <p:spPr>
          <a:xfrm>
            <a:off x="609600" y="3581400"/>
            <a:ext cx="609600" cy="609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q3</a:t>
            </a:r>
            <a:endParaRPr lang="en-IN" dirty="0"/>
          </a:p>
        </p:txBody>
      </p:sp>
      <p:sp>
        <p:nvSpPr>
          <p:cNvPr id="51" name="Rectangle 50"/>
          <p:cNvSpPr/>
          <p:nvPr/>
        </p:nvSpPr>
        <p:spPr>
          <a:xfrm>
            <a:off x="3352800" y="36195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(q3, b, </a:t>
            </a:r>
            <a:r>
              <a:rPr lang="en-US" dirty="0"/>
              <a:t>L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52" name="Rectangle 51"/>
          <p:cNvSpPr/>
          <p:nvPr/>
        </p:nvSpPr>
        <p:spPr>
          <a:xfrm>
            <a:off x="7620000" y="36957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--------</a:t>
            </a:r>
            <a:endParaRPr lang="en-IN" dirty="0"/>
          </a:p>
        </p:txBody>
      </p:sp>
      <p:sp>
        <p:nvSpPr>
          <p:cNvPr id="53" name="Rectangle 52"/>
          <p:cNvSpPr/>
          <p:nvPr/>
        </p:nvSpPr>
        <p:spPr>
          <a:xfrm>
            <a:off x="1524000" y="43053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(q4, </a:t>
            </a:r>
            <a:r>
              <a:rPr lang="en-US" dirty="0"/>
              <a:t>a</a:t>
            </a:r>
            <a:r>
              <a:rPr lang="en-US" dirty="0" smtClean="0"/>
              <a:t>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54" name="Rectangle 53"/>
          <p:cNvSpPr/>
          <p:nvPr/>
        </p:nvSpPr>
        <p:spPr>
          <a:xfrm>
            <a:off x="3352800" y="43053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(q4, b,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  <p:sp>
        <p:nvSpPr>
          <p:cNvPr id="55" name="Rectangle 54"/>
          <p:cNvSpPr/>
          <p:nvPr/>
        </p:nvSpPr>
        <p:spPr>
          <a:xfrm>
            <a:off x="5562600" y="4305300"/>
            <a:ext cx="1143000" cy="6477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(q4, *, </a:t>
            </a:r>
            <a:r>
              <a:rPr lang="en-US" dirty="0"/>
              <a:t>R</a:t>
            </a:r>
            <a:r>
              <a:rPr lang="en-US" dirty="0" smtClean="0"/>
              <a:t>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113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8" grpId="0" animBg="1"/>
      <p:bldP spid="19" grpId="0" animBg="1"/>
      <p:bldP spid="20" grpId="0" animBg="1"/>
      <p:bldP spid="23" grpId="0" animBg="1"/>
      <p:bldP spid="24" grpId="0" animBg="1"/>
      <p:bldP spid="21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5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" t="1681" r="2833" b="65439"/>
          <a:stretch/>
        </p:blipFill>
        <p:spPr bwMode="auto">
          <a:xfrm>
            <a:off x="0" y="1165123"/>
            <a:ext cx="9144000" cy="32544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066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00"/>
          <a:stretch/>
        </p:blipFill>
        <p:spPr bwMode="auto">
          <a:xfrm rot="16200000">
            <a:off x="990600" y="-990601"/>
            <a:ext cx="7162800" cy="914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5675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3626" b="4624"/>
          <a:stretch/>
        </p:blipFill>
        <p:spPr bwMode="auto">
          <a:xfrm rot="10800000">
            <a:off x="0" y="152399"/>
            <a:ext cx="9144000" cy="6705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69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22826" r="1250" b="31763"/>
          <a:stretch/>
        </p:blipFill>
        <p:spPr bwMode="auto">
          <a:xfrm>
            <a:off x="-1143000" y="8598310"/>
            <a:ext cx="12192000" cy="5251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38600"/>
            <a:ext cx="9144000" cy="1135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52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3" r="15242"/>
          <a:stretch/>
        </p:blipFill>
        <p:spPr bwMode="auto">
          <a:xfrm rot="16200000">
            <a:off x="1242553" y="-1173726"/>
            <a:ext cx="6767050" cy="929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5410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1134</TotalTime>
  <Words>163</Words>
  <Application>Microsoft Office PowerPoint</Application>
  <PresentationFormat>On-screen Show (4:3)</PresentationFormat>
  <Paragraphs>40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Flow</vt:lpstr>
      <vt:lpstr>Turing Machines  Examples  Set 3</vt:lpstr>
      <vt:lpstr>13 . Design a TM to reverse input string  ∑ = {a,b}</vt:lpstr>
      <vt:lpstr>PowerPoint Presentation</vt:lpstr>
      <vt:lpstr>Transition Mapping Function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TM with Transition Diagram :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Turing Machines  Examples  Set 2</dc:title>
  <dc:creator>abc</dc:creator>
  <cp:lastModifiedBy>abc</cp:lastModifiedBy>
  <cp:revision>126</cp:revision>
  <dcterms:created xsi:type="dcterms:W3CDTF">2020-10-15T01:08:39Z</dcterms:created>
  <dcterms:modified xsi:type="dcterms:W3CDTF">2020-11-19T11:22:08Z</dcterms:modified>
</cp:coreProperties>
</file>

<file path=docProps/thumbnail.jpeg>
</file>